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2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81" r:id="rId17"/>
    <p:sldId id="270" r:id="rId18"/>
    <p:sldId id="271" r:id="rId19"/>
    <p:sldId id="272" r:id="rId20"/>
    <p:sldId id="273" r:id="rId21"/>
    <p:sldId id="274" r:id="rId22"/>
    <p:sldId id="275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26" autoAdjust="0"/>
    <p:restoredTop sz="86396" autoAdjust="0"/>
  </p:normalViewPr>
  <p:slideViewPr>
    <p:cSldViewPr>
      <p:cViewPr>
        <p:scale>
          <a:sx n="81" d="100"/>
          <a:sy n="81" d="100"/>
        </p:scale>
        <p:origin x="-1098" y="2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6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4900" b="1" dirty="0" smtClean="0">
                <a:solidFill>
                  <a:srgbClr val="003300"/>
                </a:solidFill>
                <a:latin typeface="Comic Sans MS" pitchFamily="66" charset="0"/>
              </a:rPr>
              <a:t/>
            </a:r>
            <a:br>
              <a:rPr lang="ru-RU" sz="4900" b="1" dirty="0" smtClean="0">
                <a:solidFill>
                  <a:srgbClr val="003300"/>
                </a:solidFill>
                <a:latin typeface="Comic Sans MS" pitchFamily="66" charset="0"/>
              </a:rPr>
            </a:br>
            <a:r>
              <a:rPr lang="ru-RU" sz="4900" b="1" dirty="0" smtClean="0">
                <a:solidFill>
                  <a:srgbClr val="003300"/>
                </a:solidFill>
                <a:latin typeface="Comic Sans MS" pitchFamily="66" charset="0"/>
              </a:rPr>
              <a:t/>
            </a:r>
            <a:br>
              <a:rPr lang="ru-RU" sz="4900" b="1" dirty="0" smtClean="0">
                <a:solidFill>
                  <a:srgbClr val="003300"/>
                </a:solidFill>
                <a:latin typeface="Comic Sans MS" pitchFamily="66" charset="0"/>
              </a:rPr>
            </a:br>
            <a:r>
              <a:rPr lang="ru-RU" sz="4900" b="1" dirty="0" smtClean="0">
                <a:solidFill>
                  <a:srgbClr val="003300"/>
                </a:solidFill>
                <a:latin typeface="Comic Sans MS" pitchFamily="66" charset="0"/>
              </a:rPr>
              <a:t>Тема 9. </a:t>
            </a:r>
            <a:r>
              <a:rPr lang="ru-RU" sz="4900" b="1" dirty="0" smtClean="0">
                <a:solidFill>
                  <a:srgbClr val="003300"/>
                </a:solidFill>
                <a:latin typeface="Comic Sans MS" pitchFamily="66" charset="0"/>
              </a:rPr>
              <a:t>Менеджмент в агробизнесе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wedg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ru-RU" b="1" dirty="0" smtClean="0"/>
              <a:t>     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6.Предприятие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предъявляет повышенные требования к личным качествам работника. </a:t>
            </a:r>
            <a:r>
              <a:rPr lang="ru-RU" b="1" dirty="0" smtClean="0"/>
              <a:t>    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Малый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коллектив быстрее подвергнет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гонению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того, чьи качества не соответствуют принятым нормам и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ценностям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предприятия.</a:t>
            </a:r>
          </a:p>
          <a:p>
            <a:pPr algn="just">
              <a:buNone/>
            </a:pP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 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 7.Широкий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выбор работников.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         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Существующая безработица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предоставляет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руководителям возможность нанимать сотрудников за невысокую оплату труда. При этом имеется возможность экономить на социальных льготах, обучении, условиях труда и т.д. Отсутствие высокой квалификации у работников снижает уровень их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претензий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. Боясь потерять работу, многие добровольно идут на такие ущемления.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6072230"/>
          </a:xfrm>
        </p:spPr>
        <p:txBody>
          <a:bodyPr>
            <a:normAutofit fontScale="62500" lnSpcReduction="20000"/>
          </a:bodyPr>
          <a:lstStyle/>
          <a:p>
            <a:pPr algn="just">
              <a:buNone/>
            </a:pP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8. Принципы отбора персонала иногда ориентированы не на прямые, а на косвенные доказательства профессиональной пригодности работника. </a:t>
            </a:r>
          </a:p>
          <a:p>
            <a:pPr algn="just">
              <a:buNone/>
            </a:pPr>
            <a:r>
              <a:rPr lang="ru-RU" dirty="0" smtClean="0">
                <a:solidFill>
                  <a:srgbClr val="003300"/>
                </a:solidFill>
                <a:latin typeface="Comic Sans MS" pitchFamily="66" charset="0"/>
              </a:rPr>
              <a:t>         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Значимость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рекомендаций на предприятиях малого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бизнеса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в настоящее время рассматривается не только с точки зрения подтверждения профессионализма работника. Рекомендации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фактически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являются подтверждением наличия у кандидата знакомых и коллег, готовых отвечать своей репутацией за действия работника. Иначе говоря, важны не только содержание рекомендации, но и личность (должность) того, кто ее дает. В этом случае принципы кадрового отбора ориентированы не на прямые, а на косвенные доказательства профессиональной состоятельности кандидата.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Предприятие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получает работника, обладающего специфическим капиталом в виде личных знакомств, должностных контактов и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неформальных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связей, которые в дальнейшем принесут предприятию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дополнительные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заказы и предложения. На предприятиях малого бизнеса, как правило, нет специальных кадровых служб. Работой с персоналом занимается либо руководитель организации, либо сотрудник, которому эта работа поручена.</a:t>
            </a:r>
          </a:p>
          <a:p>
            <a:endParaRPr lang="ru-RU" dirty="0">
              <a:solidFill>
                <a:srgbClr val="0033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wedg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54098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3300"/>
                </a:solidFill>
                <a:latin typeface="Comic Sans MS" pitchFamily="66" charset="0"/>
              </a:rPr>
              <a:t>В классическом понимании в функции управления персоналом входят следующие виды деятельности:</a:t>
            </a:r>
            <a:r>
              <a:rPr lang="ru-RU" sz="1800" b="1" dirty="0" smtClean="0"/>
              <a:t/>
            </a:r>
            <a:br>
              <a:rPr lang="ru-RU" sz="1800" b="1" dirty="0" smtClean="0"/>
            </a:br>
            <a:endParaRPr lang="ru-RU" sz="1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just">
              <a:buNone/>
            </a:pP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       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1)</a:t>
            </a:r>
            <a:r>
              <a:rPr lang="ru-RU" b="1" i="1" dirty="0" smtClean="0">
                <a:solidFill>
                  <a:srgbClr val="003300"/>
                </a:solidFill>
                <a:latin typeface="Comic Sans MS" pitchFamily="66" charset="0"/>
              </a:rPr>
              <a:t>планирование </a:t>
            </a:r>
            <a:r>
              <a:rPr lang="ru-RU" b="1" i="1" dirty="0" smtClean="0">
                <a:solidFill>
                  <a:srgbClr val="003300"/>
                </a:solidFill>
                <a:latin typeface="Comic Sans MS" pitchFamily="66" charset="0"/>
              </a:rPr>
              <a:t>человеческих ресурсов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– определение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потребности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в кадрах (с количественной и качественной стороны),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разработка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политики управления персоналом;</a:t>
            </a:r>
          </a:p>
          <a:p>
            <a:pPr algn="just">
              <a:buNone/>
            </a:pP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      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 2)</a:t>
            </a:r>
            <a:r>
              <a:rPr lang="ru-RU" b="1" i="1" dirty="0" smtClean="0">
                <a:solidFill>
                  <a:srgbClr val="003300"/>
                </a:solidFill>
                <a:latin typeface="Comic Sans MS" pitchFamily="66" charset="0"/>
              </a:rPr>
              <a:t>формирование </a:t>
            </a:r>
            <a:r>
              <a:rPr lang="ru-RU" b="1" i="1" dirty="0" smtClean="0">
                <a:solidFill>
                  <a:srgbClr val="003300"/>
                </a:solidFill>
                <a:latin typeface="Comic Sans MS" pitchFamily="66" charset="0"/>
              </a:rPr>
              <a:t>кадрового состава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– отбор, наем, введение в должность, увольнение, сокращение, перемещение работников.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Разработка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методов отбора и системы квалификационных требований к принимаемым работникам;</a:t>
            </a:r>
          </a:p>
          <a:p>
            <a:pPr algn="just">
              <a:buNone/>
            </a:pP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       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3)</a:t>
            </a:r>
            <a:r>
              <a:rPr lang="ru-RU" b="1" i="1" dirty="0" smtClean="0">
                <a:solidFill>
                  <a:srgbClr val="003300"/>
                </a:solidFill>
                <a:latin typeface="Comic Sans MS" pitchFamily="66" charset="0"/>
              </a:rPr>
              <a:t>организация </a:t>
            </a:r>
            <a:r>
              <a:rPr lang="ru-RU" b="1" i="1" dirty="0" smtClean="0">
                <a:solidFill>
                  <a:srgbClr val="003300"/>
                </a:solidFill>
                <a:latin typeface="Comic Sans MS" pitchFamily="66" charset="0"/>
              </a:rPr>
              <a:t>труда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– расстановка кадров, распределение и перераспределение обязанностей,  установление режимов труда и отдыха и т.д.;</a:t>
            </a:r>
          </a:p>
          <a:p>
            <a:pPr algn="just">
              <a:buNone/>
            </a:pP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       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4)</a:t>
            </a:r>
            <a:r>
              <a:rPr lang="ru-RU" b="1" i="1" dirty="0" smtClean="0">
                <a:solidFill>
                  <a:srgbClr val="003300"/>
                </a:solidFill>
                <a:latin typeface="Comic Sans MS" pitchFamily="66" charset="0"/>
              </a:rPr>
              <a:t>обучение </a:t>
            </a:r>
            <a:r>
              <a:rPr lang="ru-RU" b="1" i="1" dirty="0" smtClean="0">
                <a:solidFill>
                  <a:srgbClr val="003300"/>
                </a:solidFill>
                <a:latin typeface="Comic Sans MS" pitchFamily="66" charset="0"/>
              </a:rPr>
              <a:t>персонала –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введение в должность (при приеме на работу), повышение квалификации, переобучение, развитие (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содействие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самообразованию работника);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ru-RU" b="1" dirty="0" smtClean="0">
                <a:solidFill>
                  <a:srgbClr val="0070C0"/>
                </a:solidFill>
              </a:rPr>
              <a:t>           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5)оценка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деятельности (аттестация) персонала с целью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определения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соответствия работника требованиям выполняемой работы, его загруженности, способности роста;</a:t>
            </a:r>
          </a:p>
          <a:p>
            <a:pPr algn="just">
              <a:buNone/>
            </a:pP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     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6)оплата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и стимулирование труда, включая различные социальные компенсации;</a:t>
            </a:r>
          </a:p>
          <a:p>
            <a:pPr algn="just">
              <a:buNone/>
            </a:pP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     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7)охрана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труда и здоровья;</a:t>
            </a:r>
          </a:p>
          <a:p>
            <a:pPr algn="just">
              <a:buNone/>
            </a:pP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     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8)формирование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и поддержание системы коммуникаций внутри предприятия – обеспечение информированности персонала,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взаимодействие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с профсоюзом, устранение конфликтов, формирование социально-психологического климата в коллективе;</a:t>
            </a:r>
          </a:p>
          <a:p>
            <a:pPr algn="just">
              <a:buNone/>
            </a:pP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     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9)ведение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информационно-аналитической работы по персоналу и делопроизводства.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rgbClr val="003300"/>
                </a:solidFill>
                <a:latin typeface="Comic Sans MS" pitchFamily="66" charset="0"/>
              </a:rPr>
              <a:t/>
            </a:r>
            <a:br>
              <a:rPr lang="ru-RU" sz="2700" b="1" dirty="0" smtClean="0">
                <a:solidFill>
                  <a:srgbClr val="003300"/>
                </a:solidFill>
                <a:latin typeface="Comic Sans MS" pitchFamily="66" charset="0"/>
              </a:rPr>
            </a:br>
            <a:r>
              <a:rPr lang="ru-RU" sz="2700" b="1" dirty="0" smtClean="0">
                <a:solidFill>
                  <a:srgbClr val="003300"/>
                </a:solidFill>
                <a:latin typeface="Comic Sans MS" pitchFamily="66" charset="0"/>
              </a:rPr>
              <a:t/>
            </a:r>
            <a:br>
              <a:rPr lang="ru-RU" sz="2700" b="1" dirty="0" smtClean="0">
                <a:solidFill>
                  <a:srgbClr val="003300"/>
                </a:solidFill>
                <a:latin typeface="Comic Sans MS" pitchFamily="66" charset="0"/>
              </a:rPr>
            </a:br>
            <a:r>
              <a:rPr lang="ru-RU" sz="2700" b="1" dirty="0" smtClean="0">
                <a:solidFill>
                  <a:srgbClr val="003300"/>
                </a:solidFill>
                <a:latin typeface="Comic Sans MS" pitchFamily="66" charset="0"/>
              </a:rPr>
              <a:t/>
            </a:r>
            <a:br>
              <a:rPr lang="ru-RU" sz="2700" b="1" dirty="0" smtClean="0">
                <a:solidFill>
                  <a:srgbClr val="003300"/>
                </a:solidFill>
                <a:latin typeface="Comic Sans MS" pitchFamily="66" charset="0"/>
              </a:rPr>
            </a:br>
            <a:r>
              <a:rPr lang="ru-RU" sz="2700" b="1" dirty="0" smtClean="0">
                <a:solidFill>
                  <a:srgbClr val="003300"/>
                </a:solidFill>
                <a:latin typeface="Comic Sans MS" pitchFamily="66" charset="0"/>
              </a:rPr>
              <a:t/>
            </a:r>
            <a:br>
              <a:rPr lang="ru-RU" sz="2700" b="1" dirty="0" smtClean="0">
                <a:solidFill>
                  <a:srgbClr val="003300"/>
                </a:solidFill>
                <a:latin typeface="Comic Sans MS" pitchFamily="66" charset="0"/>
              </a:rPr>
            </a:br>
            <a:r>
              <a:rPr lang="ru-RU" sz="2700" b="1" dirty="0" smtClean="0">
                <a:solidFill>
                  <a:srgbClr val="003300"/>
                </a:solidFill>
                <a:latin typeface="Comic Sans MS" pitchFamily="66" charset="0"/>
              </a:rPr>
              <a:t>Рассмотрим</a:t>
            </a:r>
            <a:r>
              <a:rPr lang="ru-RU" sz="2700" b="1" dirty="0" smtClean="0">
                <a:solidFill>
                  <a:srgbClr val="003300"/>
                </a:solidFill>
                <a:latin typeface="Comic Sans MS" pitchFamily="66" charset="0"/>
              </a:rPr>
              <a:t>, как реализуются функции по управлению </a:t>
            </a:r>
            <a:r>
              <a:rPr lang="ru-RU" sz="2700" b="1" dirty="0" smtClean="0">
                <a:solidFill>
                  <a:srgbClr val="003300"/>
                </a:solidFill>
                <a:latin typeface="Comic Sans MS" pitchFamily="66" charset="0"/>
              </a:rPr>
              <a:t>персоналом </a:t>
            </a:r>
            <a:r>
              <a:rPr lang="ru-RU" sz="2700" b="1" dirty="0" smtClean="0">
                <a:solidFill>
                  <a:srgbClr val="003300"/>
                </a:solidFill>
                <a:latin typeface="Comic Sans MS" pitchFamily="66" charset="0"/>
              </a:rPr>
              <a:t>на предприятиях. Руководители предприятий сами решают, какие функции необходимы для успешной деятельности. </a:t>
            </a:r>
            <a:r>
              <a:rPr lang="ru-RU" sz="2700" b="1" dirty="0" smtClean="0">
                <a:solidFill>
                  <a:srgbClr val="003300"/>
                </a:solidFill>
                <a:latin typeface="Comic Sans MS" pitchFamily="66" charset="0"/>
              </a:rPr>
              <a:t>Характерен </a:t>
            </a:r>
            <a:r>
              <a:rPr lang="ru-RU" sz="2700" b="1" dirty="0" smtClean="0">
                <a:solidFill>
                  <a:srgbClr val="003300"/>
                </a:solidFill>
                <a:latin typeface="Comic Sans MS" pitchFamily="66" charset="0"/>
              </a:rPr>
              <a:t>следующий набор первостепенных функций:</a:t>
            </a:r>
            <a:r>
              <a:rPr lang="ru-RU" sz="1800" b="1" dirty="0" smtClean="0">
                <a:solidFill>
                  <a:srgbClr val="7030A0"/>
                </a:solidFill>
              </a:rPr>
              <a:t/>
            </a:r>
            <a:br>
              <a:rPr lang="ru-RU" sz="1800" b="1" dirty="0" smtClean="0">
                <a:solidFill>
                  <a:srgbClr val="7030A0"/>
                </a:solidFill>
              </a:rPr>
            </a:br>
            <a:endParaRPr lang="ru-RU" sz="1800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2636912"/>
            <a:ext cx="8075240" cy="3489251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sz="2800" b="1" dirty="0" smtClean="0">
                <a:solidFill>
                  <a:srgbClr val="003300"/>
                </a:solidFill>
                <a:latin typeface="Comic Sans MS" pitchFamily="66" charset="0"/>
              </a:rPr>
              <a:t>•формирование </a:t>
            </a:r>
            <a:r>
              <a:rPr lang="ru-RU" sz="2800" b="1" dirty="0" smtClean="0">
                <a:solidFill>
                  <a:srgbClr val="003300"/>
                </a:solidFill>
                <a:latin typeface="Comic Sans MS" pitchFamily="66" charset="0"/>
              </a:rPr>
              <a:t>состава персонала: подбор, отбор и наем персонала, адаптация персонала, увольнение;</a:t>
            </a:r>
          </a:p>
          <a:p>
            <a:pPr algn="just">
              <a:buNone/>
            </a:pPr>
            <a:r>
              <a:rPr lang="ru-RU" sz="2800" b="1" dirty="0" smtClean="0">
                <a:solidFill>
                  <a:srgbClr val="003300"/>
                </a:solidFill>
                <a:latin typeface="Comic Sans MS" pitchFamily="66" charset="0"/>
              </a:rPr>
              <a:t>•обучение </a:t>
            </a:r>
            <a:r>
              <a:rPr lang="ru-RU" sz="2800" b="1" dirty="0" smtClean="0">
                <a:solidFill>
                  <a:srgbClr val="003300"/>
                </a:solidFill>
                <a:latin typeface="Comic Sans MS" pitchFamily="66" charset="0"/>
              </a:rPr>
              <a:t>и развитие работников;</a:t>
            </a:r>
          </a:p>
          <a:p>
            <a:pPr algn="just">
              <a:buNone/>
            </a:pPr>
            <a:r>
              <a:rPr lang="ru-RU" sz="2800" b="1" dirty="0" smtClean="0">
                <a:solidFill>
                  <a:srgbClr val="003300"/>
                </a:solidFill>
                <a:latin typeface="Comic Sans MS" pitchFamily="66" charset="0"/>
              </a:rPr>
              <a:t>•оценка </a:t>
            </a:r>
            <a:r>
              <a:rPr lang="ru-RU" sz="2800" b="1" dirty="0" smtClean="0">
                <a:solidFill>
                  <a:srgbClr val="003300"/>
                </a:solidFill>
                <a:latin typeface="Comic Sans MS" pitchFamily="66" charset="0"/>
              </a:rPr>
              <a:t>результатов работы персонала и вознаграждение за труд;</a:t>
            </a:r>
          </a:p>
          <a:p>
            <a:pPr algn="just">
              <a:buNone/>
            </a:pPr>
            <a:r>
              <a:rPr lang="ru-RU" sz="2800" b="1" dirty="0" smtClean="0">
                <a:solidFill>
                  <a:srgbClr val="003300"/>
                </a:solidFill>
                <a:latin typeface="Comic Sans MS" pitchFamily="66" charset="0"/>
              </a:rPr>
              <a:t>•делопроизводство </a:t>
            </a:r>
            <a:r>
              <a:rPr lang="ru-RU" sz="2800" b="1" dirty="0" smtClean="0">
                <a:solidFill>
                  <a:srgbClr val="003300"/>
                </a:solidFill>
                <a:latin typeface="Comic Sans MS" pitchFamily="66" charset="0"/>
              </a:rPr>
              <a:t>в управлении персоналом.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457200" y="1071547"/>
            <a:ext cx="8229600" cy="3941630"/>
          </a:xfrm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ru-RU" sz="3400" b="1" dirty="0" smtClean="0"/>
              <a:t>         </a:t>
            </a:r>
            <a:r>
              <a:rPr lang="ru-RU" sz="3100" b="1" dirty="0" smtClean="0">
                <a:solidFill>
                  <a:srgbClr val="003300"/>
                </a:solidFill>
                <a:latin typeface="Comic Sans MS" pitchFamily="66" charset="0"/>
              </a:rPr>
              <a:t>Особенностью </a:t>
            </a:r>
            <a:r>
              <a:rPr lang="ru-RU" sz="3100" b="1" dirty="0" smtClean="0">
                <a:solidFill>
                  <a:srgbClr val="003300"/>
                </a:solidFill>
                <a:latin typeface="Comic Sans MS" pitchFamily="66" charset="0"/>
              </a:rPr>
              <a:t>предприятия малого бизнеса является более тесное взаимодействие руководства с персоналом. Все работодатели хотят иметь хорошие отношения со своим персоналом. Чтобы этого достичь, необходимо учесть следующие аспекты взаимодействия с персоналом: общение, удовлетворение и стимулирование персонала, </a:t>
            </a:r>
            <a:r>
              <a:rPr lang="ru-RU" sz="3100" b="1" dirty="0" smtClean="0">
                <a:solidFill>
                  <a:srgbClr val="003300"/>
                </a:solidFill>
                <a:latin typeface="Comic Sans MS" pitchFamily="66" charset="0"/>
              </a:rPr>
              <a:t>решение </a:t>
            </a:r>
            <a:r>
              <a:rPr lang="ru-RU" sz="3100" b="1" dirty="0" smtClean="0">
                <a:solidFill>
                  <a:srgbClr val="003300"/>
                </a:solidFill>
                <a:latin typeface="Comic Sans MS" pitchFamily="66" charset="0"/>
              </a:rPr>
              <a:t>проблем работников и устранение конфликтов в коллективе.</a:t>
            </a:r>
          </a:p>
          <a:p>
            <a:pPr algn="just">
              <a:buNone/>
            </a:pPr>
            <a:r>
              <a:rPr lang="ru-RU" sz="3400" b="1" dirty="0" smtClean="0"/>
              <a:t>                </a:t>
            </a:r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365104"/>
            <a:ext cx="3312368" cy="2492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edg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      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Общение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должно быть обоюдным процессом. Руководитель должен предоставлять работникам следующую информацию: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инструкции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по работе, об изменениях в положениях и условиях,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правилах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и процедурах производственного процесса, в развитии предприятия. В то же время руководитель должен прислушиваться к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сообщениям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работников, к их мнению, предложениям, волнениям и жалобам.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wedg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620689"/>
            <a:ext cx="8229600" cy="3312367"/>
          </a:xfrm>
        </p:spPr>
        <p:txBody>
          <a:bodyPr>
            <a:normAutofit fontScale="85000" lnSpcReduction="10000"/>
          </a:bodyPr>
          <a:lstStyle/>
          <a:p>
            <a:pPr algn="just">
              <a:buNone/>
            </a:pP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Обратная связь обеспечит на предприятии:</a:t>
            </a:r>
          </a:p>
          <a:p>
            <a:pPr algn="just">
              <a:buNone/>
            </a:pP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•хорошие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взаимоотношения между работниками и работодателем;</a:t>
            </a:r>
          </a:p>
          <a:p>
            <a:pPr algn="just">
              <a:buNone/>
            </a:pP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•отсутствие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слухов и жалоб;</a:t>
            </a:r>
          </a:p>
          <a:p>
            <a:pPr algn="just">
              <a:buNone/>
            </a:pP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•сокращение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непонимания и недоверия;</a:t>
            </a:r>
          </a:p>
          <a:p>
            <a:pPr algn="just">
              <a:buNone/>
            </a:pP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•быстроту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в решении проблем персонала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799199"/>
            <a:ext cx="4506915" cy="2964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edg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3100" b="1" dirty="0" smtClean="0">
                <a:solidFill>
                  <a:srgbClr val="003300"/>
                </a:solidFill>
                <a:latin typeface="Comic Sans MS" pitchFamily="66" charset="0"/>
              </a:rPr>
              <a:t>Общение на малом предприятии обычно осуществляется через: </a:t>
            </a:r>
            <a:r>
              <a:rPr lang="ru-RU" b="1" dirty="0" smtClean="0">
                <a:solidFill>
                  <a:srgbClr val="7030A0"/>
                </a:solidFill>
              </a:rPr>
              <a:t/>
            </a:r>
            <a:br>
              <a:rPr lang="ru-RU" b="1" dirty="0" smtClean="0">
                <a:solidFill>
                  <a:srgbClr val="7030A0"/>
                </a:solidFill>
              </a:rPr>
            </a:b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857364"/>
            <a:ext cx="8229600" cy="4525963"/>
          </a:xfrm>
        </p:spPr>
        <p:txBody>
          <a:bodyPr>
            <a:normAutofit fontScale="47500" lnSpcReduction="20000"/>
          </a:bodyPr>
          <a:lstStyle/>
          <a:p>
            <a:pPr algn="just">
              <a:buNone/>
            </a:pPr>
            <a:r>
              <a:rPr lang="ru-RU" sz="4200" b="1" dirty="0" smtClean="0">
                <a:solidFill>
                  <a:srgbClr val="003300"/>
                </a:solidFill>
                <a:latin typeface="Comic Sans MS" pitchFamily="66" charset="0"/>
              </a:rPr>
              <a:t>       </a:t>
            </a:r>
            <a:r>
              <a:rPr lang="ru-RU" sz="4200" b="1" dirty="0" smtClean="0">
                <a:solidFill>
                  <a:srgbClr val="003300"/>
                </a:solidFill>
                <a:latin typeface="Comic Sans MS" pitchFamily="66" charset="0"/>
              </a:rPr>
              <a:t>1) </a:t>
            </a:r>
            <a:r>
              <a:rPr lang="ru-RU" sz="4200" b="1" i="1" dirty="0" smtClean="0">
                <a:solidFill>
                  <a:srgbClr val="003300"/>
                </a:solidFill>
                <a:latin typeface="Comic Sans MS" pitchFamily="66" charset="0"/>
              </a:rPr>
              <a:t>беседы один на один. </a:t>
            </a:r>
            <a:r>
              <a:rPr lang="ru-RU" sz="4200" b="1" dirty="0" smtClean="0">
                <a:solidFill>
                  <a:srgbClr val="003300"/>
                </a:solidFill>
                <a:latin typeface="Comic Sans MS" pitchFamily="66" charset="0"/>
              </a:rPr>
              <a:t>Общаясь с работниками во время </a:t>
            </a:r>
            <a:r>
              <a:rPr lang="ru-RU" sz="4200" b="1" dirty="0" smtClean="0">
                <a:solidFill>
                  <a:srgbClr val="003300"/>
                </a:solidFill>
                <a:latin typeface="Comic Sans MS" pitchFamily="66" charset="0"/>
              </a:rPr>
              <a:t>неофициальных </a:t>
            </a:r>
            <a:r>
              <a:rPr lang="ru-RU" sz="4200" b="1" dirty="0" smtClean="0">
                <a:solidFill>
                  <a:srgbClr val="003300"/>
                </a:solidFill>
                <a:latin typeface="Comic Sans MS" pitchFamily="66" charset="0"/>
              </a:rPr>
              <a:t>бесед или официальных дискуссий, руководитель </a:t>
            </a:r>
            <a:r>
              <a:rPr lang="ru-RU" sz="4200" b="1" dirty="0" smtClean="0">
                <a:solidFill>
                  <a:srgbClr val="003300"/>
                </a:solidFill>
                <a:latin typeface="Comic Sans MS" pitchFamily="66" charset="0"/>
              </a:rPr>
              <a:t>предоставляет </a:t>
            </a:r>
            <a:r>
              <a:rPr lang="ru-RU" sz="4200" b="1" dirty="0" smtClean="0">
                <a:solidFill>
                  <a:srgbClr val="003300"/>
                </a:solidFill>
                <a:latin typeface="Comic Sans MS" pitchFamily="66" charset="0"/>
              </a:rPr>
              <a:t>работникам информацию и извлекает пользу из немедленной обратной связи. Такие беседы позволяют обсудить важные проблемы и обеспечить работникам возможность задать </a:t>
            </a:r>
            <a:r>
              <a:rPr lang="ru-RU" sz="4200" b="1" dirty="0" smtClean="0">
                <a:solidFill>
                  <a:srgbClr val="003300"/>
                </a:solidFill>
                <a:latin typeface="Comic Sans MS" pitchFamily="66" charset="0"/>
              </a:rPr>
              <a:t>руководителю </a:t>
            </a:r>
            <a:r>
              <a:rPr lang="ru-RU" sz="4200" b="1" dirty="0" smtClean="0">
                <a:solidFill>
                  <a:srgbClr val="003300"/>
                </a:solidFill>
                <a:latin typeface="Comic Sans MS" pitchFamily="66" charset="0"/>
              </a:rPr>
              <a:t>вопросы и высказать свое мнение;</a:t>
            </a:r>
          </a:p>
          <a:p>
            <a:pPr algn="just">
              <a:buNone/>
            </a:pPr>
            <a:r>
              <a:rPr lang="ru-RU" sz="4200" b="1" dirty="0" smtClean="0">
                <a:solidFill>
                  <a:srgbClr val="003300"/>
                </a:solidFill>
                <a:latin typeface="Comic Sans MS" pitchFamily="66" charset="0"/>
              </a:rPr>
              <a:t>       2) </a:t>
            </a:r>
            <a:r>
              <a:rPr lang="ru-RU" sz="4200" b="1" i="1" dirty="0" smtClean="0">
                <a:solidFill>
                  <a:srgbClr val="003300"/>
                </a:solidFill>
                <a:latin typeface="Comic Sans MS" pitchFamily="66" charset="0"/>
              </a:rPr>
              <a:t>создание руководства (справочника по малому предприятию) для  персонала.   </a:t>
            </a:r>
            <a:r>
              <a:rPr lang="ru-RU" sz="4200" b="1" dirty="0" smtClean="0">
                <a:solidFill>
                  <a:srgbClr val="003300"/>
                </a:solidFill>
                <a:latin typeface="Comic Sans MS" pitchFamily="66" charset="0"/>
              </a:rPr>
              <a:t>Каждое   предприятие  должно  иметь  руководство (справочник) для персонала с полной информацией о направлениях деятельности предприятия, его возможностях, правилах, процедурах и общих условиях работы. Это не обязательно должна быть богато оформленная брошюра, а могут быть просто несколько </a:t>
            </a:r>
            <a:r>
              <a:rPr lang="ru-RU" sz="4200" b="1" dirty="0" smtClean="0">
                <a:solidFill>
                  <a:srgbClr val="003300"/>
                </a:solidFill>
                <a:latin typeface="Comic Sans MS" pitchFamily="66" charset="0"/>
              </a:rPr>
              <a:t>скрепленных </a:t>
            </a:r>
            <a:r>
              <a:rPr lang="ru-RU" sz="4200" b="1" dirty="0" smtClean="0">
                <a:solidFill>
                  <a:srgbClr val="003300"/>
                </a:solidFill>
                <a:latin typeface="Comic Sans MS" pitchFamily="66" charset="0"/>
              </a:rPr>
              <a:t>страниц, объединяющих в себе всю информацию о </a:t>
            </a:r>
            <a:r>
              <a:rPr lang="ru-RU" sz="4200" b="1" dirty="0" smtClean="0">
                <a:solidFill>
                  <a:srgbClr val="003300"/>
                </a:solidFill>
                <a:latin typeface="Comic Sans MS" pitchFamily="66" charset="0"/>
              </a:rPr>
              <a:t>предприятии</a:t>
            </a:r>
            <a:r>
              <a:rPr lang="ru-RU" sz="4200" b="1" dirty="0" smtClean="0">
                <a:solidFill>
                  <a:srgbClr val="003300"/>
                </a:solidFill>
                <a:latin typeface="Comic Sans MS" pitchFamily="66" charset="0"/>
              </a:rPr>
              <a:t>. Данное руководство должно быть доступно всем работникам;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        </a:t>
            </a:r>
            <a:endParaRPr lang="ru-RU" b="1" dirty="0" smtClean="0">
              <a:solidFill>
                <a:srgbClr val="003300"/>
              </a:solidFill>
              <a:latin typeface="Comic Sans MS" pitchFamily="66" charset="0"/>
            </a:endParaRPr>
          </a:p>
          <a:p>
            <a:pPr algn="just">
              <a:buNone/>
            </a:pP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     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3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) </a:t>
            </a:r>
            <a:r>
              <a:rPr lang="ru-RU" b="1" i="1" dirty="0" smtClean="0">
                <a:solidFill>
                  <a:srgbClr val="003300"/>
                </a:solidFill>
                <a:latin typeface="Comic Sans MS" pitchFamily="66" charset="0"/>
              </a:rPr>
              <a:t>доски объявлений.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Доска объявлений – это хороший способ передачи общей информации всему персоналу, где должны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помещаться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только новые объявления, иначе работники будут считать, что на ней нет ничего нового и не будут интересоваться ее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содержанием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. Следует поручить одному из работников следить за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состоянием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объявлений: снимать старые и вешать новые;</a:t>
            </a:r>
          </a:p>
          <a:p>
            <a:pPr algn="just">
              <a:buNone/>
            </a:pPr>
            <a:r>
              <a:rPr lang="ru-RU" b="1" i="1" dirty="0" smtClean="0">
                <a:solidFill>
                  <a:srgbClr val="003300"/>
                </a:solidFill>
                <a:latin typeface="Comic Sans MS" pitchFamily="66" charset="0"/>
              </a:rPr>
              <a:t>       4) ящик для предложений.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Руководитель должен принимать во внимание идеи своих работников. Ящик для предложений (или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книга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) является одним из способов для персонала высказать свое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мнение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. Не всегда работник может высказать мнение или предложение руководителю устно. Руководитель также письменно может дать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ответ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своему работнику на то или иное предложение или замечание.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/>
          <a:lstStyle/>
          <a:p>
            <a:pPr>
              <a:buNone/>
            </a:pPr>
            <a:r>
              <a:rPr lang="ru-RU" b="1" u="sng" dirty="0" smtClean="0">
                <a:solidFill>
                  <a:srgbClr val="003300"/>
                </a:solidFill>
                <a:latin typeface="Comic Sans MS" pitchFamily="66" charset="0"/>
              </a:rPr>
              <a:t>Цель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: Изучить особенности управления персоналом предприятий </a:t>
            </a:r>
          </a:p>
          <a:p>
            <a:pPr>
              <a:buNone/>
            </a:pPr>
            <a:r>
              <a:rPr lang="ru-RU" b="1" u="sng" dirty="0" smtClean="0">
                <a:solidFill>
                  <a:srgbClr val="003300"/>
                </a:solidFill>
                <a:latin typeface="Comic Sans MS" pitchFamily="66" charset="0"/>
              </a:rPr>
              <a:t>Перечень вопросов, выносимых для рассмотрения:</a:t>
            </a:r>
            <a:endParaRPr lang="ru-RU" b="1" dirty="0" smtClean="0">
              <a:solidFill>
                <a:srgbClr val="003300"/>
              </a:solidFill>
              <a:latin typeface="Comic Sans MS" pitchFamily="66" charset="0"/>
            </a:endParaRPr>
          </a:p>
          <a:p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Особенности управления персоналом</a:t>
            </a:r>
          </a:p>
          <a:p>
            <a:pPr lvl="0"/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Функции управления персоналом</a:t>
            </a:r>
          </a:p>
          <a:p>
            <a:pPr lvl="0"/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Взаимоотношения руководства с персоналом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Autofit/>
          </a:bodyPr>
          <a:lstStyle/>
          <a:p>
            <a:pPr algn="just"/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2000" b="1" dirty="0" smtClean="0">
                <a:solidFill>
                  <a:srgbClr val="003300"/>
                </a:solidFill>
                <a:latin typeface="Comic Sans MS" pitchFamily="66" charset="0"/>
              </a:rPr>
              <a:t>Чтобы сохранить хороших работников, руководитель должен их </a:t>
            </a:r>
            <a:r>
              <a:rPr lang="ru-RU" sz="2000" b="1" i="1" dirty="0" smtClean="0">
                <a:solidFill>
                  <a:srgbClr val="003300"/>
                </a:solidFill>
                <a:latin typeface="Comic Sans MS" pitchFamily="66" charset="0"/>
              </a:rPr>
              <a:t>стимулировать, </a:t>
            </a:r>
            <a:r>
              <a:rPr lang="ru-RU" sz="2000" b="1" dirty="0" smtClean="0">
                <a:solidFill>
                  <a:srgbClr val="003300"/>
                </a:solidFill>
                <a:latin typeface="Comic Sans MS" pitchFamily="66" charset="0"/>
              </a:rPr>
              <a:t>что в свою очередь принесет пользу предприятию. Руководитель предприятия малого бизнеса может сохранить своих работников с помощью следующих факторов: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348880"/>
            <a:ext cx="8219256" cy="3777283"/>
          </a:xfrm>
        </p:spPr>
        <p:txBody>
          <a:bodyPr>
            <a:normAutofit fontScale="92500"/>
          </a:bodyPr>
          <a:lstStyle/>
          <a:p>
            <a:pPr lvl="0" algn="just"/>
            <a:r>
              <a:rPr lang="ru-RU" sz="2400" b="1" i="1" dirty="0" smtClean="0">
                <a:solidFill>
                  <a:srgbClr val="003300"/>
                </a:solidFill>
                <a:latin typeface="Comic Sans MS" pitchFamily="66" charset="0"/>
              </a:rPr>
              <a:t>заработная плата. </a:t>
            </a:r>
            <a:r>
              <a:rPr lang="ru-RU" sz="2400" b="1" dirty="0" smtClean="0">
                <a:solidFill>
                  <a:srgbClr val="003300"/>
                </a:solidFill>
                <a:latin typeface="Comic Sans MS" pitchFamily="66" charset="0"/>
              </a:rPr>
              <a:t>Работник будет судить о своем вкладе в дело предприятия в соответствии с суммой, которую он получает. Заработная плата должна быть конкурентоспособной по сравнению с той, которую он мог бы получать на другом предприятии;</a:t>
            </a:r>
          </a:p>
          <a:p>
            <a:pPr lvl="0" algn="just"/>
            <a:r>
              <a:rPr lang="ru-RU" sz="2400" b="1" i="1" dirty="0" smtClean="0">
                <a:solidFill>
                  <a:srgbClr val="003300"/>
                </a:solidFill>
                <a:latin typeface="Comic Sans MS" pitchFamily="66" charset="0"/>
              </a:rPr>
              <a:t>условия труда. </a:t>
            </a:r>
            <a:r>
              <a:rPr lang="ru-RU" sz="2400" b="1" dirty="0" smtClean="0">
                <a:solidFill>
                  <a:srgbClr val="003300"/>
                </a:solidFill>
                <a:latin typeface="Comic Sans MS" pitchFamily="66" charset="0"/>
              </a:rPr>
              <a:t>Работодатель должен обеспечить безопасную рабочую обстановку и комфортные условия труда. Работники </a:t>
            </a:r>
            <a:r>
              <a:rPr lang="ru-RU" sz="2400" b="1" dirty="0" smtClean="0">
                <a:solidFill>
                  <a:srgbClr val="003300"/>
                </a:solidFill>
                <a:latin typeface="Comic Sans MS" pitchFamily="66" charset="0"/>
              </a:rPr>
              <a:t>должны </a:t>
            </a:r>
            <a:r>
              <a:rPr lang="ru-RU" sz="2400" b="1" dirty="0" smtClean="0">
                <a:solidFill>
                  <a:srgbClr val="003300"/>
                </a:solidFill>
                <a:latin typeface="Comic Sans MS" pitchFamily="66" charset="0"/>
              </a:rPr>
              <a:t>понимать, что их руководитель стремится создать им такие </a:t>
            </a:r>
            <a:r>
              <a:rPr lang="ru-RU" sz="2400" b="1" dirty="0" smtClean="0">
                <a:solidFill>
                  <a:srgbClr val="003300"/>
                </a:solidFill>
                <a:latin typeface="Comic Sans MS" pitchFamily="66" charset="0"/>
              </a:rPr>
              <a:t>условия</a:t>
            </a:r>
            <a:r>
              <a:rPr lang="ru-RU" sz="2400" b="1" dirty="0" smtClean="0">
                <a:solidFill>
                  <a:srgbClr val="003300"/>
                </a:solidFill>
                <a:latin typeface="Comic Sans MS" pitchFamily="66" charset="0"/>
              </a:rPr>
              <a:t>;</a:t>
            </a:r>
          </a:p>
          <a:p>
            <a:pPr algn="just"/>
            <a:endParaRPr lang="ru-RU" sz="2000" dirty="0"/>
          </a:p>
        </p:txBody>
      </p:sp>
    </p:spTree>
  </p:cSld>
  <p:clrMapOvr>
    <a:masterClrMapping/>
  </p:clrMapOvr>
  <p:transition>
    <p:wedg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 fontScale="70000" lnSpcReduction="20000"/>
          </a:bodyPr>
          <a:lstStyle/>
          <a:p>
            <a:pPr lvl="0" algn="just"/>
            <a:endParaRPr lang="ru-RU" sz="3100" b="1" i="1" dirty="0" smtClean="0">
              <a:solidFill>
                <a:srgbClr val="003300"/>
              </a:solidFill>
              <a:latin typeface="Comic Sans MS" pitchFamily="66" charset="0"/>
            </a:endParaRPr>
          </a:p>
          <a:p>
            <a:pPr lvl="0" algn="just"/>
            <a:r>
              <a:rPr lang="ru-RU" sz="3100" b="1" i="1" dirty="0" smtClean="0">
                <a:solidFill>
                  <a:srgbClr val="003300"/>
                </a:solidFill>
                <a:latin typeface="Comic Sans MS" pitchFamily="66" charset="0"/>
              </a:rPr>
              <a:t>социальные  </a:t>
            </a:r>
            <a:r>
              <a:rPr lang="ru-RU" sz="3100" b="1" i="1" dirty="0" smtClean="0">
                <a:solidFill>
                  <a:srgbClr val="003300"/>
                </a:solidFill>
                <a:latin typeface="Comic Sans MS" pitchFamily="66" charset="0"/>
              </a:rPr>
              <a:t>возможности.   </a:t>
            </a:r>
            <a:r>
              <a:rPr lang="ru-RU" sz="3100" b="1" dirty="0" smtClean="0">
                <a:solidFill>
                  <a:srgbClr val="003300"/>
                </a:solidFill>
                <a:latin typeface="Comic Sans MS" pitchFamily="66" charset="0"/>
              </a:rPr>
              <a:t>Предоставление  персоналу  </a:t>
            </a:r>
            <a:r>
              <a:rPr lang="ru-RU" sz="3100" b="1" dirty="0" smtClean="0">
                <a:solidFill>
                  <a:srgbClr val="003300"/>
                </a:solidFill>
                <a:latin typeface="Comic Sans MS" pitchFamily="66" charset="0"/>
              </a:rPr>
              <a:t>предприятия </a:t>
            </a:r>
            <a:r>
              <a:rPr lang="ru-RU" sz="3100" b="1" dirty="0" smtClean="0">
                <a:solidFill>
                  <a:srgbClr val="003300"/>
                </a:solidFill>
                <a:latin typeface="Comic Sans MS" pitchFamily="66" charset="0"/>
              </a:rPr>
              <a:t>субсидированного питания, скидок на товары и услуги, помощи в оплате проезда, беспроцентных ссуд или ссуд с низким процентом на различные цели. Страхование здоровья, оплата </a:t>
            </a:r>
            <a:r>
              <a:rPr lang="ru-RU" sz="3100" b="1" dirty="0" smtClean="0">
                <a:solidFill>
                  <a:srgbClr val="003300"/>
                </a:solidFill>
                <a:latin typeface="Comic Sans MS" pitchFamily="66" charset="0"/>
              </a:rPr>
              <a:t>обучения </a:t>
            </a:r>
            <a:r>
              <a:rPr lang="ru-RU" sz="3100" b="1" dirty="0" smtClean="0">
                <a:solidFill>
                  <a:srgbClr val="003300"/>
                </a:solidFill>
                <a:latin typeface="Comic Sans MS" pitchFamily="66" charset="0"/>
              </a:rPr>
              <a:t>и другие социальные льготы являются хорошим стимулом для лучшего выполнения персоналом своей работы;</a:t>
            </a:r>
          </a:p>
          <a:p>
            <a:pPr lvl="0" algn="just"/>
            <a:r>
              <a:rPr lang="ru-RU" sz="3100" b="1" i="1" dirty="0" smtClean="0">
                <a:solidFill>
                  <a:srgbClr val="003300"/>
                </a:solidFill>
                <a:latin typeface="Comic Sans MS" pitchFamily="66" charset="0"/>
              </a:rPr>
              <a:t>предоставление самостоятельности. </a:t>
            </a:r>
            <a:r>
              <a:rPr lang="ru-RU" sz="3100" b="1" dirty="0" smtClean="0">
                <a:solidFill>
                  <a:srgbClr val="003300"/>
                </a:solidFill>
                <a:latin typeface="Comic Sans MS" pitchFamily="66" charset="0"/>
              </a:rPr>
              <a:t>Предоставление </a:t>
            </a:r>
            <a:r>
              <a:rPr lang="ru-RU" sz="3100" b="1" dirty="0" smtClean="0">
                <a:solidFill>
                  <a:srgbClr val="003300"/>
                </a:solidFill>
                <a:latin typeface="Comic Sans MS" pitchFamily="66" charset="0"/>
              </a:rPr>
              <a:t>работникам </a:t>
            </a:r>
            <a:r>
              <a:rPr lang="ru-RU" sz="3100" b="1" dirty="0" smtClean="0">
                <a:solidFill>
                  <a:srgbClr val="003300"/>
                </a:solidFill>
                <a:latin typeface="Comic Sans MS" pitchFamily="66" charset="0"/>
              </a:rPr>
              <a:t>большей самостоятельности и ответственности в их </a:t>
            </a:r>
            <a:r>
              <a:rPr lang="ru-RU" sz="3100" b="1" dirty="0" smtClean="0">
                <a:solidFill>
                  <a:srgbClr val="003300"/>
                </a:solidFill>
                <a:latin typeface="Comic Sans MS" pitchFamily="66" charset="0"/>
              </a:rPr>
              <a:t>повседневной </a:t>
            </a:r>
            <a:r>
              <a:rPr lang="ru-RU" sz="3100" b="1" dirty="0" smtClean="0">
                <a:solidFill>
                  <a:srgbClr val="003300"/>
                </a:solidFill>
                <a:latin typeface="Comic Sans MS" pitchFamily="66" charset="0"/>
              </a:rPr>
              <a:t>работе также является большим стимулом к работе (например, разрешение на выполнение работы без разъяснения способа или привлечение работников к постановке целей и рабочих задач).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smtClean="0"/>
              <a:t/>
            </a:r>
            <a:br>
              <a:rPr lang="ru-RU" u="sng" dirty="0" smtClean="0"/>
            </a:br>
            <a:r>
              <a:rPr lang="ru-RU" sz="3100" b="1" u="sng" dirty="0" smtClean="0">
                <a:solidFill>
                  <a:srgbClr val="003300"/>
                </a:solidFill>
                <a:latin typeface="Comic Sans MS" pitchFamily="66" charset="0"/>
              </a:rPr>
              <a:t>Контрольные вопросы для самопроверки.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62500" lnSpcReduction="20000"/>
          </a:bodyPr>
          <a:lstStyle/>
          <a:p>
            <a:pPr marL="514350" lvl="0" indent="-338138" algn="just">
              <a:buFont typeface="+mj-lt"/>
              <a:buAutoNum type="arabicPeriod"/>
            </a:pPr>
            <a:r>
              <a:rPr lang="ru-RU" sz="3400" b="1" dirty="0" smtClean="0">
                <a:solidFill>
                  <a:srgbClr val="003300"/>
                </a:solidFill>
                <a:latin typeface="Comic Sans MS" pitchFamily="66" charset="0"/>
              </a:rPr>
              <a:t>В чем заключаются особенности управления персоналом?</a:t>
            </a:r>
          </a:p>
          <a:p>
            <a:pPr marL="514350" lvl="0" indent="-338138" algn="just">
              <a:buFont typeface="+mj-lt"/>
              <a:buAutoNum type="arabicPeriod"/>
            </a:pPr>
            <a:r>
              <a:rPr lang="ru-RU" sz="3400" b="1" dirty="0" smtClean="0">
                <a:solidFill>
                  <a:srgbClr val="003300"/>
                </a:solidFill>
                <a:latin typeface="Comic Sans MS" pitchFamily="66" charset="0"/>
              </a:rPr>
              <a:t>Какие источники набора персонала наиболее эффективны?</a:t>
            </a:r>
          </a:p>
          <a:p>
            <a:pPr marL="514350" lvl="0" indent="-338138" algn="just">
              <a:buFont typeface="+mj-lt"/>
              <a:buAutoNum type="arabicPeriod"/>
            </a:pPr>
            <a:r>
              <a:rPr lang="ru-RU" sz="3400" b="1" dirty="0" smtClean="0">
                <a:solidFill>
                  <a:srgbClr val="003300"/>
                </a:solidFill>
                <a:latin typeface="Comic Sans MS" pitchFamily="66" charset="0"/>
              </a:rPr>
              <a:t>Как на практике реализуется взаимосвязь отбора и оценки персонала?</a:t>
            </a:r>
          </a:p>
          <a:p>
            <a:pPr marL="514350" lvl="0" indent="-338138" algn="just">
              <a:buFont typeface="+mj-lt"/>
              <a:buAutoNum type="arabicPeriod"/>
            </a:pPr>
            <a:r>
              <a:rPr lang="ru-RU" sz="3400" b="1" dirty="0" smtClean="0">
                <a:solidFill>
                  <a:srgbClr val="003300"/>
                </a:solidFill>
                <a:latin typeface="Comic Sans MS" pitchFamily="66" charset="0"/>
              </a:rPr>
              <a:t>Какие действия руководителя малого предприятия необходимы при введении нового работника в должность?</a:t>
            </a:r>
          </a:p>
          <a:p>
            <a:pPr marL="514350" lvl="0" indent="-338138" algn="just">
              <a:buFont typeface="+mj-lt"/>
              <a:buAutoNum type="arabicPeriod"/>
            </a:pPr>
            <a:r>
              <a:rPr lang="ru-RU" sz="3400" b="1" dirty="0" smtClean="0">
                <a:solidFill>
                  <a:srgbClr val="003300"/>
                </a:solidFill>
                <a:latin typeface="Comic Sans MS" pitchFamily="66" charset="0"/>
              </a:rPr>
              <a:t>Назовите виды обучения и развития персонала.</a:t>
            </a:r>
          </a:p>
          <a:p>
            <a:pPr marL="514350" lvl="0" indent="-338138" algn="just">
              <a:buFont typeface="+mj-lt"/>
              <a:buAutoNum type="arabicPeriod"/>
            </a:pPr>
            <a:r>
              <a:rPr lang="ru-RU" sz="3400" b="1" dirty="0" smtClean="0">
                <a:solidFill>
                  <a:srgbClr val="003300"/>
                </a:solidFill>
                <a:latin typeface="Comic Sans MS" pitchFamily="66" charset="0"/>
              </a:rPr>
              <a:t>В чем состоит сущность оценки результатов работы персонала?</a:t>
            </a:r>
          </a:p>
          <a:p>
            <a:pPr marL="514350" lvl="0" indent="-338138" algn="just">
              <a:buFont typeface="+mj-lt"/>
              <a:buAutoNum type="arabicPeriod"/>
            </a:pPr>
            <a:r>
              <a:rPr lang="ru-RU" sz="3400" b="1" dirty="0" smtClean="0">
                <a:solidFill>
                  <a:srgbClr val="003300"/>
                </a:solidFill>
                <a:latin typeface="Comic Sans MS" pitchFamily="66" charset="0"/>
              </a:rPr>
              <a:t>Какие аспекты необходимо учесть при взаимодействии </a:t>
            </a:r>
            <a:r>
              <a:rPr lang="ru-RU" sz="3400" b="1" dirty="0" smtClean="0">
                <a:solidFill>
                  <a:srgbClr val="003300"/>
                </a:solidFill>
                <a:latin typeface="Comic Sans MS" pitchFamily="66" charset="0"/>
              </a:rPr>
              <a:t>руководителя </a:t>
            </a:r>
            <a:r>
              <a:rPr lang="ru-RU" sz="3400" b="1" dirty="0" smtClean="0">
                <a:solidFill>
                  <a:srgbClr val="003300"/>
                </a:solidFill>
                <a:latin typeface="Comic Sans MS" pitchFamily="66" charset="0"/>
              </a:rPr>
              <a:t>с персоналом?</a:t>
            </a:r>
          </a:p>
          <a:p>
            <a:pPr marL="514350" lvl="0" indent="-338138" algn="just">
              <a:buFont typeface="+mj-lt"/>
              <a:buAutoNum type="arabicPeriod"/>
            </a:pPr>
            <a:r>
              <a:rPr lang="ru-RU" sz="3400" b="1" dirty="0" smtClean="0">
                <a:solidFill>
                  <a:srgbClr val="003300"/>
                </a:solidFill>
                <a:latin typeface="Comic Sans MS" pitchFamily="66" charset="0"/>
              </a:rPr>
              <a:t>Может ли психологическая обстановка на предприятии быть бесконфликтной?</a:t>
            </a:r>
          </a:p>
          <a:p>
            <a:pPr>
              <a:buNone/>
            </a:pPr>
            <a:endParaRPr lang="ru-RU" sz="3400" dirty="0" smtClean="0"/>
          </a:p>
          <a:p>
            <a:endParaRPr lang="ru-RU" dirty="0"/>
          </a:p>
        </p:txBody>
      </p:sp>
    </p:spTree>
  </p:cSld>
  <p:clrMapOvr>
    <a:masterClrMapping/>
  </p:clrMapOvr>
  <p:transition>
    <p:wedg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404665"/>
            <a:ext cx="8373616" cy="3096344"/>
          </a:xfrm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ru-RU" sz="2800" b="1" dirty="0" smtClean="0">
                <a:solidFill>
                  <a:srgbClr val="003300"/>
                </a:solidFill>
                <a:latin typeface="Comic Sans MS" pitchFamily="66" charset="0"/>
              </a:rPr>
              <a:t>               Менеджмент - область управленческой и хозяйственной деятельности, обеспечивающей рациональное управление экономическими процессами, организации систем управления и его совершенствования в соответствии задачам социально-экономического развития.</a:t>
            </a:r>
            <a:endParaRPr lang="ru-RU" sz="2800" b="1" dirty="0">
              <a:solidFill>
                <a:srgbClr val="003300"/>
              </a:solidFill>
              <a:latin typeface="Comic Sans MS" pitchFamily="66" charset="0"/>
            </a:endParaRPr>
          </a:p>
        </p:txBody>
      </p:sp>
      <p:pic>
        <p:nvPicPr>
          <p:cNvPr id="1026" name="Picture 2" descr="http://forexaw.com/TERMs/Economic_terms_and_concepts/Business/img783636_19_Menedzher_s_podchinyonnyim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505055"/>
            <a:ext cx="4876800" cy="3571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edg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     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Успешная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реализация целей любого предприятия непосредственно связана с оптимальным использованием его человеческих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ресурсов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, т.е. персонала (работников). Персонал предприятия – это его личный состав, работающий по найму, обладающий качественными характеристиками и имеющий трудовые отношения с работодателем. Особенности предприятия малого бизнеса требуют от руководителей высокого профессионализма в области управления персоналом,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навыков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в использовании современных технологий оптимизации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человеческого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потенциала и минимизации его ограничений для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повышения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конкурентоспособности и развития предприятия.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edg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>
                <a:solidFill>
                  <a:srgbClr val="003300"/>
                </a:solidFill>
                <a:latin typeface="Comic Sans MS" pitchFamily="66" charset="0"/>
              </a:rPr>
              <a:t>Общие специфические особенности управления </a:t>
            </a:r>
            <a:r>
              <a:rPr lang="ru-RU" sz="2000" b="1" dirty="0" smtClean="0">
                <a:solidFill>
                  <a:srgbClr val="003300"/>
                </a:solidFill>
                <a:latin typeface="Comic Sans MS" pitchFamily="66" charset="0"/>
              </a:rPr>
              <a:t>персоналом </a:t>
            </a:r>
            <a:r>
              <a:rPr lang="ru-RU" sz="2000" b="1" dirty="0" smtClean="0">
                <a:solidFill>
                  <a:srgbClr val="003300"/>
                </a:solidFill>
                <a:latin typeface="Comic Sans MS" pitchFamily="66" charset="0"/>
              </a:rPr>
              <a:t>предприятия малого бизнеса, не зависящие от форм собственности и сферы деятельности организации: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00634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        1. Комплексный характер деятельности и гибкая организация труда. </a:t>
            </a:r>
          </a:p>
          <a:p>
            <a:pPr algn="just">
              <a:buNone/>
            </a:pPr>
            <a:r>
              <a:rPr lang="ru-RU" b="1" i="1" dirty="0" smtClean="0">
                <a:solidFill>
                  <a:srgbClr val="003300"/>
                </a:solidFill>
                <a:latin typeface="Comic Sans MS" pitchFamily="66" charset="0"/>
              </a:rPr>
              <a:t>       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Отсутствие четкого функционального разделения между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административным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и производственным персоналом способствует сокращению дистанции между персоналом,  однако не устраняет социальных различий (например, в оплате труда). Работникам предприятия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малого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бизнеса приходится выполнять функции, не свойственные их должностям, так как здесь необходимы универсальные работники, а не профессионалы узкого профиля. Чаще всего такие «универсалы» появляются в процессе работы предприятия, поскольку им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приходится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совмещать должности и выполнять различные виды работ.</a:t>
            </a:r>
          </a:p>
          <a:p>
            <a:pPr>
              <a:buNone/>
            </a:pPr>
            <a:endParaRPr lang="ru-RU" b="1" dirty="0">
              <a:solidFill>
                <a:srgbClr val="0033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wedg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785795"/>
            <a:ext cx="8586790" cy="307525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    </a:t>
            </a:r>
            <a:r>
              <a:rPr lang="ru-RU" sz="3600" b="1" dirty="0" smtClean="0">
                <a:solidFill>
                  <a:srgbClr val="003300"/>
                </a:solidFill>
                <a:latin typeface="Comic Sans MS" pitchFamily="66" charset="0"/>
              </a:rPr>
              <a:t>2. Отсутствие многоуровневой организационной структуры. </a:t>
            </a:r>
          </a:p>
          <a:p>
            <a:pPr algn="just">
              <a:buNone/>
            </a:pP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       </a:t>
            </a:r>
            <a:r>
              <a:rPr lang="ru-RU" sz="3600" b="1" dirty="0" smtClean="0">
                <a:solidFill>
                  <a:srgbClr val="003300"/>
                </a:solidFill>
                <a:latin typeface="Comic Sans MS" pitchFamily="66" charset="0"/>
              </a:rPr>
              <a:t>В таких условиях персонал приходит к пониманию карьеры как </a:t>
            </a:r>
            <a:r>
              <a:rPr lang="ru-RU" sz="3600" b="1" dirty="0" smtClean="0">
                <a:solidFill>
                  <a:srgbClr val="003300"/>
                </a:solidFill>
                <a:latin typeface="Comic Sans MS" pitchFamily="66" charset="0"/>
              </a:rPr>
              <a:t>расширению </a:t>
            </a:r>
            <a:r>
              <a:rPr lang="ru-RU" sz="3600" b="1" dirty="0" smtClean="0">
                <a:solidFill>
                  <a:srgbClr val="003300"/>
                </a:solidFill>
                <a:latin typeface="Comic Sans MS" pitchFamily="66" charset="0"/>
              </a:rPr>
              <a:t>и усложнению функциональных обязанностей, росту профессионализма, увеличению заработной платы, а не повышению в должности.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933056"/>
            <a:ext cx="4056112" cy="2699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edg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000" b="1" dirty="0" smtClean="0">
                <a:solidFill>
                  <a:srgbClr val="003300"/>
                </a:solidFill>
                <a:latin typeface="Comic Sans MS" pitchFamily="66" charset="0"/>
              </a:rPr>
              <a:t>         3.  Относительно более высокая информированность работников.</a:t>
            </a:r>
          </a:p>
          <a:p>
            <a:pPr algn="just">
              <a:buNone/>
            </a:pP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     </a:t>
            </a:r>
            <a:r>
              <a:rPr lang="ru-RU" sz="3000" b="1" dirty="0" smtClean="0">
                <a:solidFill>
                  <a:srgbClr val="003300"/>
                </a:solidFill>
                <a:latin typeface="Comic Sans MS" pitchFamily="66" charset="0"/>
              </a:rPr>
              <a:t>Руководителю </a:t>
            </a:r>
            <a:r>
              <a:rPr lang="ru-RU" sz="3000" b="1" dirty="0" smtClean="0">
                <a:solidFill>
                  <a:srgbClr val="003300"/>
                </a:solidFill>
                <a:latin typeface="Comic Sans MS" pitchFamily="66" charset="0"/>
              </a:rPr>
              <a:t>предприятия сложно скрыть от своего персонала сведения о методах работы и отношениях с клиентами и </a:t>
            </a:r>
            <a:r>
              <a:rPr lang="ru-RU" sz="3000" b="1" dirty="0" smtClean="0">
                <a:solidFill>
                  <a:srgbClr val="003300"/>
                </a:solidFill>
                <a:latin typeface="Comic Sans MS" pitchFamily="66" charset="0"/>
              </a:rPr>
              <a:t>государственными </a:t>
            </a:r>
            <a:r>
              <a:rPr lang="ru-RU" sz="3000" b="1" dirty="0" smtClean="0">
                <a:solidFill>
                  <a:srgbClr val="003300"/>
                </a:solidFill>
                <a:latin typeface="Comic Sans MS" pitchFamily="66" charset="0"/>
              </a:rPr>
              <a:t>структурами. Такая информированность ставит работодателя в некоторую зависимость от работника и тем самым вынуждает вести поиск персонала среди родственников, личных знакомых или по рекомендации проверенных людей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.       </a:t>
            </a:r>
            <a:r>
              <a:rPr lang="ru-RU" dirty="0" smtClean="0"/>
              <a:t>                                      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edg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4. Меньшая степень бюрократичности в работе</a:t>
            </a:r>
            <a:r>
              <a:rPr lang="ru-RU" sz="2800" b="1" dirty="0" smtClean="0">
                <a:solidFill>
                  <a:srgbClr val="003300"/>
                </a:solidFill>
                <a:latin typeface="Comic Sans MS" pitchFamily="66" charset="0"/>
              </a:rPr>
              <a:t>.</a:t>
            </a:r>
            <a:r>
              <a:rPr lang="ru-RU" sz="2800" b="1" dirty="0" smtClean="0"/>
              <a:t> </a:t>
            </a:r>
            <a:endParaRPr lang="ru-RU" sz="2800" b="1" dirty="0" smtClean="0"/>
          </a:p>
          <a:p>
            <a:pPr algn="just">
              <a:buNone/>
            </a:pP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    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  На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предприятиях малого бизнеса отсутствуют многие правила и документы по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регламентации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деятельности, что порождает индивидуальный подход к каждой ситуации и работнику. Однако это приводит к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возникновению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конфликтов, к выражению личных симпатий и антипатий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руководителя 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к работникам.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5482952" cy="6025871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3500" b="1" dirty="0" smtClean="0">
                <a:solidFill>
                  <a:srgbClr val="003300"/>
                </a:solidFill>
                <a:latin typeface="Comic Sans MS" pitchFamily="66" charset="0"/>
              </a:rPr>
              <a:t>5.</a:t>
            </a:r>
            <a:r>
              <a:rPr lang="ru-RU" sz="3500" dirty="0" smtClean="0">
                <a:solidFill>
                  <a:srgbClr val="003300"/>
                </a:solidFill>
                <a:latin typeface="Comic Sans MS" pitchFamily="66" charset="0"/>
              </a:rPr>
              <a:t> </a:t>
            </a:r>
            <a:r>
              <a:rPr lang="ru-RU" sz="3500" b="1" dirty="0" smtClean="0">
                <a:solidFill>
                  <a:srgbClr val="003300"/>
                </a:solidFill>
                <a:latin typeface="Comic Sans MS" pitchFamily="66" charset="0"/>
              </a:rPr>
              <a:t>Организованное обучение практически отсутствует. </a:t>
            </a:r>
          </a:p>
          <a:p>
            <a:pPr algn="just">
              <a:buNone/>
            </a:pP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>  </a:t>
            </a:r>
            <a:r>
              <a:rPr lang="ru-RU" sz="3000" b="1" dirty="0" smtClean="0">
                <a:solidFill>
                  <a:srgbClr val="003300"/>
                </a:solidFill>
                <a:latin typeface="Comic Sans MS" pitchFamily="66" charset="0"/>
              </a:rPr>
              <a:t>Объясняется </a:t>
            </a:r>
            <a:r>
              <a:rPr lang="ru-RU" sz="3000" b="1" dirty="0" smtClean="0">
                <a:solidFill>
                  <a:srgbClr val="003300"/>
                </a:solidFill>
                <a:latin typeface="Comic Sans MS" pitchFamily="66" charset="0"/>
              </a:rPr>
              <a:t>это рядом причин:</a:t>
            </a:r>
          </a:p>
          <a:p>
            <a:pPr algn="just"/>
            <a:r>
              <a:rPr lang="ru-RU" sz="3000" b="1" dirty="0" smtClean="0">
                <a:solidFill>
                  <a:srgbClr val="003300"/>
                </a:solidFill>
                <a:latin typeface="Comic Sans MS" pitchFamily="66" charset="0"/>
              </a:rPr>
              <a:t> недооценкой необходимости обучения руководителя предприятия;</a:t>
            </a:r>
          </a:p>
          <a:p>
            <a:pPr algn="just"/>
            <a:r>
              <a:rPr lang="ru-RU" sz="3000" b="1" dirty="0" smtClean="0">
                <a:solidFill>
                  <a:srgbClr val="003300"/>
                </a:solidFill>
                <a:latin typeface="Comic Sans MS" pitchFamily="66" charset="0"/>
              </a:rPr>
              <a:t>нехваткой </a:t>
            </a:r>
            <a:r>
              <a:rPr lang="ru-RU" sz="3000" b="1" dirty="0" smtClean="0">
                <a:solidFill>
                  <a:srgbClr val="003300"/>
                </a:solidFill>
                <a:latin typeface="Comic Sans MS" pitchFamily="66" charset="0"/>
              </a:rPr>
              <a:t>средств;</a:t>
            </a:r>
          </a:p>
          <a:p>
            <a:pPr algn="just"/>
            <a:r>
              <a:rPr lang="ru-RU" sz="3000" b="1" dirty="0" smtClean="0">
                <a:solidFill>
                  <a:srgbClr val="003300"/>
                </a:solidFill>
                <a:latin typeface="Comic Sans MS" pitchFamily="66" charset="0"/>
              </a:rPr>
              <a:t>неопределенностью </a:t>
            </a:r>
            <a:r>
              <a:rPr lang="ru-RU" sz="3000" b="1" dirty="0" smtClean="0">
                <a:solidFill>
                  <a:srgbClr val="003300"/>
                </a:solidFill>
                <a:latin typeface="Comic Sans MS" pitchFamily="66" charset="0"/>
              </a:rPr>
              <a:t>перспектив предприятия; </a:t>
            </a:r>
          </a:p>
          <a:p>
            <a:pPr algn="just"/>
            <a:r>
              <a:rPr lang="ru-RU" sz="3000" b="1" dirty="0" smtClean="0">
                <a:solidFill>
                  <a:srgbClr val="003300"/>
                </a:solidFill>
                <a:latin typeface="Comic Sans MS" pitchFamily="66" charset="0"/>
              </a:rPr>
              <a:t>низкой </a:t>
            </a:r>
            <a:r>
              <a:rPr lang="ru-RU" sz="3000" b="1" dirty="0" smtClean="0">
                <a:solidFill>
                  <a:srgbClr val="003300"/>
                </a:solidFill>
                <a:latin typeface="Comic Sans MS" pitchFamily="66" charset="0"/>
              </a:rPr>
              <a:t>оценкой существующих курсов обучения.</a:t>
            </a:r>
          </a:p>
          <a:p>
            <a:endParaRPr lang="ru-RU" sz="3000" b="1" dirty="0">
              <a:solidFill>
                <a:srgbClr val="003300"/>
              </a:solidFill>
              <a:latin typeface="Comic Sans MS" pitchFamily="66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284984"/>
            <a:ext cx="3042755" cy="24858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edge/>
  </p:transition>
</p:sld>
</file>

<file path=ppt/theme/theme1.xml><?xml version="1.0" encoding="utf-8"?>
<a:theme xmlns:a="http://schemas.openxmlformats.org/drawingml/2006/main" name="Тема Office">
  <a:themeElements>
    <a:clrScheme name="Другая 3">
      <a:dk1>
        <a:srgbClr val="6C8715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1461</Words>
  <Application>Microsoft Office PowerPoint</Application>
  <PresentationFormat>Экран (4:3)</PresentationFormat>
  <Paragraphs>71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  Тема 9. Менеджмент в агробизнесе </vt:lpstr>
      <vt:lpstr>Слайд 2</vt:lpstr>
      <vt:lpstr>Слайд 3</vt:lpstr>
      <vt:lpstr>Слайд 4</vt:lpstr>
      <vt:lpstr> Общие специфические особенности управления персоналом предприятия малого бизнеса, не зависящие от форм собственности и сферы деятельности организации: </vt:lpstr>
      <vt:lpstr>Слайд 6</vt:lpstr>
      <vt:lpstr>Слайд 7</vt:lpstr>
      <vt:lpstr>Слайд 8</vt:lpstr>
      <vt:lpstr>Слайд 9</vt:lpstr>
      <vt:lpstr>Слайд 10</vt:lpstr>
      <vt:lpstr>Слайд 11</vt:lpstr>
      <vt:lpstr>В классическом понимании в функции управления персоналом входят следующие виды деятельности: </vt:lpstr>
      <vt:lpstr>Слайд 13</vt:lpstr>
      <vt:lpstr>    Рассмотрим, как реализуются функции по управлению персоналом на предприятиях. Руководители предприятий сами решают, какие функции необходимы для успешной деятельности. Характерен следующий набор первостепенных функций: </vt:lpstr>
      <vt:lpstr>Слайд 15</vt:lpstr>
      <vt:lpstr>Слайд 16</vt:lpstr>
      <vt:lpstr>Слайд 17</vt:lpstr>
      <vt:lpstr> Общение на малом предприятии обычно осуществляется через:  </vt:lpstr>
      <vt:lpstr>Слайд 19</vt:lpstr>
      <vt:lpstr> Чтобы сохранить хороших работников, руководитель должен их стимулировать, что в свою очередь принесет пользу предприятию. Руководитель предприятия малого бизнеса может сохранить своих работников с помощью следующих факторов: </vt:lpstr>
      <vt:lpstr>Слайд 21</vt:lpstr>
      <vt:lpstr> Контрольные вопросы для самопроверки.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Менеджмент в агробизнесе </dc:title>
  <dc:creator>User</dc:creator>
  <cp:lastModifiedBy>Оля</cp:lastModifiedBy>
  <cp:revision>11</cp:revision>
  <dcterms:created xsi:type="dcterms:W3CDTF">2013-11-16T14:30:48Z</dcterms:created>
  <dcterms:modified xsi:type="dcterms:W3CDTF">2014-01-11T06:30:40Z</dcterms:modified>
</cp:coreProperties>
</file>